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" initials="M" lastIdx="1" clrIdx="0">
    <p:extLst>
      <p:ext uri="{19B8F6BF-5375-455C-9EA6-DF929625EA0E}">
        <p15:presenceInfo xmlns:p15="http://schemas.microsoft.com/office/powerpoint/2012/main" userId="MAR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6362700" cy="16970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5314950" cy="7286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2B36-25FC-485E-9984-57F146427748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7B939-E7BB-4AFF-A4DB-9AED77624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7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2B36-25FC-485E-9984-57F146427748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7B939-E7BB-4AFF-A4DB-9AED77624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703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2B36-25FC-485E-9984-57F146427748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7B939-E7BB-4AFF-A4DB-9AED77624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794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2B36-25FC-485E-9984-57F146427748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7B939-E7BB-4AFF-A4DB-9AED77624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955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2B36-25FC-485E-9984-57F146427748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7B939-E7BB-4AFF-A4DB-9AED77624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028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2B36-25FC-485E-9984-57F146427748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7B939-E7BB-4AFF-A4DB-9AED77624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598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2B36-25FC-485E-9984-57F146427748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7B939-E7BB-4AFF-A4DB-9AED77624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245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2B36-25FC-485E-9984-57F146427748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7B939-E7BB-4AFF-A4DB-9AED77624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927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2B36-25FC-485E-9984-57F146427748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7B939-E7BB-4AFF-A4DB-9AED77624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058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2B36-25FC-485E-9984-57F146427748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7B939-E7BB-4AFF-A4DB-9AED77624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241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2B36-25FC-485E-9984-57F146427748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7B939-E7BB-4AFF-A4DB-9AED77624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943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D2B36-25FC-485E-9984-57F146427748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7B939-E7BB-4AFF-A4DB-9AED77624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211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lligraph" panose="040B0500000000000000" pitchFamily="8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lligraph" panose="040B0500000000000000" pitchFamily="8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lligraph" panose="040B0500000000000000" pitchFamily="8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ligraph" panose="040B0500000000000000" pitchFamily="8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ligraph" panose="040B0500000000000000" pitchFamily="8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ligraph" panose="040B0500000000000000" pitchFamily="8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качать фон “Лист из блокнота” для презентаций PowerPoint, бесплатно">
            <a:extLst>
              <a:ext uri="{FF2B5EF4-FFF2-40B4-BE49-F238E27FC236}">
                <a16:creationId xmlns:a16="http://schemas.microsoft.com/office/drawing/2014/main" id="{E2FE25BC-B7C5-4109-831A-B9A0273F18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85640" y="1231374"/>
            <a:ext cx="7690771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err="1">
                <a:ln w="66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</a:rPr>
              <a:t>Інтерактивна</a:t>
            </a:r>
            <a:r>
              <a:rPr lang="ru-RU" sz="4800" b="1" dirty="0">
                <a:ln w="66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ru-RU" sz="4800" b="1" dirty="0" err="1">
                <a:ln w="66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</a:rPr>
              <a:t>розмальовка</a:t>
            </a:r>
            <a:r>
              <a:rPr lang="ru-RU" sz="4800" b="1" dirty="0">
                <a:ln w="66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</a:p>
          <a:p>
            <a:pPr algn="ctr"/>
            <a:r>
              <a:rPr lang="ru-RU" sz="4800" b="1" dirty="0">
                <a:ln w="66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</a:rPr>
              <a:t>за </a:t>
            </a:r>
            <a:r>
              <a:rPr lang="ru-RU" sz="4800" b="1" dirty="0" err="1">
                <a:ln w="66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</a:rPr>
              <a:t>твором</a:t>
            </a:r>
            <a:endParaRPr lang="ru-RU" sz="4800" b="1" dirty="0">
              <a:ln w="6600">
                <a:solidFill>
                  <a:schemeClr val="accent2">
                    <a:lumMod val="50000"/>
                  </a:schemeClr>
                </a:solidFill>
                <a:prstDash val="solid"/>
              </a:ln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ctr"/>
            <a:r>
              <a:rPr lang="ru-RU" sz="4800" b="1" dirty="0" err="1">
                <a:ln w="66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</a:rPr>
              <a:t>Галини</a:t>
            </a:r>
            <a:r>
              <a:rPr lang="ru-RU" sz="4800" b="1" dirty="0">
                <a:ln w="66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</a:rPr>
              <a:t> Малик</a:t>
            </a:r>
          </a:p>
          <a:p>
            <a:pPr algn="ctr"/>
            <a:r>
              <a:rPr lang="ru-RU" sz="4800" b="1" dirty="0">
                <a:ln w="66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</a:rPr>
              <a:t>«</a:t>
            </a:r>
            <a:r>
              <a:rPr lang="ru-RU" sz="4800" b="1" dirty="0" err="1">
                <a:ln w="66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</a:rPr>
              <a:t>Незвичайні</a:t>
            </a:r>
            <a:r>
              <a:rPr lang="ru-RU" sz="4800" b="1" dirty="0">
                <a:ln w="66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ru-RU" sz="4800" b="1" dirty="0" err="1">
                <a:ln w="66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</a:rPr>
              <a:t>пригоди</a:t>
            </a:r>
            <a:r>
              <a:rPr lang="ru-RU" sz="4800" b="1" dirty="0">
                <a:ln w="66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ru-RU" sz="4800" b="1" dirty="0" err="1">
                <a:ln w="66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</a:rPr>
              <a:t>Алі</a:t>
            </a:r>
            <a:r>
              <a:rPr lang="ru-RU" sz="4800" b="1" dirty="0">
                <a:ln w="66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</a:rPr>
              <a:t> в </a:t>
            </a:r>
            <a:r>
              <a:rPr lang="ru-RU" sz="4800" b="1" dirty="0" err="1">
                <a:ln w="66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</a:rPr>
              <a:t>країні</a:t>
            </a:r>
            <a:r>
              <a:rPr lang="ru-RU" sz="4800" b="1" dirty="0">
                <a:ln w="66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ru-RU" sz="4800" b="1" dirty="0" err="1">
                <a:ln w="66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</a:rPr>
              <a:t>Недоладії</a:t>
            </a:r>
            <a:r>
              <a:rPr lang="ru-RU" sz="4800" b="1" dirty="0">
                <a:ln w="66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</a:rPr>
              <a:t>»</a:t>
            </a:r>
          </a:p>
        </p:txBody>
      </p:sp>
      <p:sp>
        <p:nvSpPr>
          <p:cNvPr id="7" name="Скругленный прямоугольник 6">
            <a:hlinkClick r:id="" action="ppaction://hlinkshowjump?jump=nextslide"/>
          </p:cNvPr>
          <p:cNvSpPr/>
          <p:nvPr/>
        </p:nvSpPr>
        <p:spPr>
          <a:xfrm>
            <a:off x="2318644" y="5239059"/>
            <a:ext cx="3897111" cy="102155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762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5400" b="1" i="0" u="none" strike="noStrike" kern="0" cap="none" spc="50" normalizeH="0" baseline="0" noProof="0" dirty="0">
                <a:ln w="0"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AABED7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uLnTx/>
                <a:uFillTx/>
                <a:latin typeface="Tw Cen MT" panose="020B0602020104020603"/>
                <a:ea typeface="+mn-ea"/>
                <a:cs typeface="+mn-cs"/>
                <a:hlinkClick r:id="rId4" action="ppaction://hlinksldjump"/>
              </a:rPr>
              <a:t>Розпочати</a:t>
            </a:r>
            <a:endParaRPr kumimoji="0" lang="ru-RU" sz="5400" b="1" i="0" u="none" strike="noStrike" kern="0" cap="none" spc="50" normalizeH="0" baseline="0" noProof="0" dirty="0">
              <a:ln w="0">
                <a:solidFill>
                  <a:schemeClr val="accent2">
                    <a:lumMod val="50000"/>
                  </a:schemeClr>
                </a:solidFill>
              </a:ln>
              <a:solidFill>
                <a:srgbClr val="AABED7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pic>
        <p:nvPicPr>
          <p:cNvPr id="1034" name="Picture 10" descr="Книга «Незвичайні ПРИГОДИ АЛІ.» Галина Малик, цена 148 грн., купить в Киеве  — Prom.ua (ID#1006853056)">
            <a:extLst>
              <a:ext uri="{FF2B5EF4-FFF2-40B4-BE49-F238E27FC236}">
                <a16:creationId xmlns:a16="http://schemas.microsoft.com/office/drawing/2014/main" id="{C640BEF2-E1C1-46A4-BFD8-DEA2988C88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7917" y="4188432"/>
            <a:ext cx="1989338" cy="26077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1">
            <a:extLst>
              <a:ext uri="{FF2B5EF4-FFF2-40B4-BE49-F238E27FC236}">
                <a16:creationId xmlns:a16="http://schemas.microsoft.com/office/drawing/2014/main" id="{AD689CE7-B38F-4B26-A376-F204EBF149E8}"/>
              </a:ext>
            </a:extLst>
          </p:cNvPr>
          <p:cNvSpPr txBox="1"/>
          <p:nvPr/>
        </p:nvSpPr>
        <p:spPr>
          <a:xfrm>
            <a:off x="463826" y="412472"/>
            <a:ext cx="88259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UA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2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Автор: </a:t>
            </a:r>
            <a:r>
              <a:rPr lang="uk-UA" sz="2000" b="1" dirty="0" err="1">
                <a:solidFill>
                  <a:srgbClr val="002060"/>
                </a:solidFill>
                <a:latin typeface="Monotype Corsiva" panose="03010101010201010101" pitchFamily="66" charset="0"/>
              </a:rPr>
              <a:t>Двуреченська</a:t>
            </a:r>
            <a:r>
              <a:rPr lang="uk-UA" sz="2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 Марина Миколаївна, вчитель української мови та літератури</a:t>
            </a:r>
          </a:p>
          <a:p>
            <a:pPr algn="ctr"/>
            <a:r>
              <a:rPr lang="uk-UA" sz="2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 Смілянської спеціалізованої школи І-ІІІ ступенів №12</a:t>
            </a:r>
            <a:endParaRPr lang="ru-UA" sz="20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68843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качать фон “Лист из блокнота” для презентаций PowerPoint, бесплатно">
            <a:extLst>
              <a:ext uri="{FF2B5EF4-FFF2-40B4-BE49-F238E27FC236}">
                <a16:creationId xmlns:a16="http://schemas.microsoft.com/office/drawing/2014/main" id="{1AF8BFC4-5A10-44AA-BE8F-4129461A2E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4416" y="361398"/>
            <a:ext cx="4338466" cy="61352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>
            <a:hlinkClick r:id="rId4" action="ppaction://hlinksldjump"/>
          </p:cNvPr>
          <p:cNvSpPr/>
          <p:nvPr/>
        </p:nvSpPr>
        <p:spPr>
          <a:xfrm>
            <a:off x="1465547" y="3907412"/>
            <a:ext cx="2515422" cy="107721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Недо-попелюшка</a:t>
            </a:r>
            <a:endParaRPr lang="ru-RU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65547" y="5319086"/>
            <a:ext cx="2515422" cy="107721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2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Недо</a:t>
            </a:r>
            <a:r>
              <a:rPr lang="uk-UA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-черевик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465547" y="2165758"/>
            <a:ext cx="2515422" cy="156966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Перший </a:t>
            </a:r>
            <a:r>
              <a:rPr lang="uk-UA" sz="32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Нодо</a:t>
            </a:r>
            <a:r>
              <a:rPr lang="uk-UA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-радник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42099" y="361208"/>
            <a:ext cx="427944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latin typeface="Tw Cen MT" panose="020B0602020104020603"/>
              </a:rPr>
              <a:t>Хто провів Алю </a:t>
            </a:r>
          </a:p>
          <a:p>
            <a:pPr algn="ctr"/>
            <a:r>
              <a:rPr lang="uk-UA" sz="36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latin typeface="Tw Cen MT" panose="020B0602020104020603"/>
              </a:rPr>
              <a:t>до </a:t>
            </a:r>
            <a:r>
              <a:rPr lang="uk-UA" sz="3600" b="1" dirty="0" err="1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latin typeface="Tw Cen MT" panose="020B0602020104020603"/>
              </a:rPr>
              <a:t>Недороля</a:t>
            </a:r>
            <a:r>
              <a:rPr lang="uk-UA" sz="36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latin typeface="Tw Cen MT" panose="020B0602020104020603"/>
              </a:rPr>
              <a:t> Десятого?</a:t>
            </a:r>
            <a:endParaRPr lang="ru-RU" sz="3600" b="1" dirty="0">
              <a:ln w="9525">
                <a:solidFill>
                  <a:prstClr val="white"/>
                </a:solidFill>
                <a:prstDash val="solid"/>
              </a:ln>
              <a:solidFill>
                <a:prstClr val="black"/>
              </a:solidFill>
              <a:effectLst>
                <a:outerShdw blurRad="12700" dist="38100" dir="2700000" algn="tl" rotWithShape="0">
                  <a:prstClr val="white">
                    <a:lumMod val="50000"/>
                  </a:prstClr>
                </a:outerShdw>
              </a:effectLst>
              <a:latin typeface="Tw Cen MT" panose="020B0602020104020603"/>
            </a:endParaRPr>
          </a:p>
        </p:txBody>
      </p:sp>
    </p:spTree>
    <p:extLst>
      <p:ext uri="{BB962C8B-B14F-4D97-AF65-F5344CB8AC3E}">
        <p14:creationId xmlns:p14="http://schemas.microsoft.com/office/powerpoint/2010/main" val="1723059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качать фон “Лист из блокнота” для презентаций PowerPoint, бесплатно">
            <a:extLst>
              <a:ext uri="{FF2B5EF4-FFF2-40B4-BE49-F238E27FC236}">
                <a16:creationId xmlns:a16="http://schemas.microsoft.com/office/drawing/2014/main" id="{30384179-9CAC-4F49-9C1D-12E10D0BEA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047" y="361398"/>
            <a:ext cx="4338465" cy="61352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>
            <a:hlinkClick r:id="rId4" action="ppaction://hlinksldjump"/>
          </p:cNvPr>
          <p:cNvSpPr/>
          <p:nvPr/>
        </p:nvSpPr>
        <p:spPr>
          <a:xfrm>
            <a:off x="1632519" y="2796441"/>
            <a:ext cx="2515422" cy="107721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Ваша </a:t>
            </a:r>
            <a:r>
              <a:rPr lang="ru-RU" sz="32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Недо-речність</a:t>
            </a:r>
            <a:endParaRPr lang="ru-RU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09654" y="5274684"/>
            <a:ext cx="2515422" cy="107721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Ваша </a:t>
            </a:r>
            <a:r>
              <a:rPr lang="uk-UA" sz="32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Недо</a:t>
            </a:r>
            <a:r>
              <a:rPr lang="uk-UA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-статність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609654" y="4007653"/>
            <a:ext cx="2515422" cy="107721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Ваша Величність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921620" y="353195"/>
            <a:ext cx="393722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latin typeface="Tw Cen MT" panose="020B0602020104020603"/>
              </a:rPr>
              <a:t>Як потрібно звертатися до </a:t>
            </a:r>
            <a:r>
              <a:rPr lang="uk-UA" sz="3600" b="1" dirty="0" err="1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latin typeface="Tw Cen MT" panose="020B0602020104020603"/>
              </a:rPr>
              <a:t>Недороля</a:t>
            </a:r>
            <a:r>
              <a:rPr lang="uk-UA" sz="36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latin typeface="Tw Cen MT" panose="020B0602020104020603"/>
              </a:rPr>
              <a:t> Десятого?</a:t>
            </a:r>
            <a:endParaRPr lang="ru-RU" sz="3600" b="1" dirty="0">
              <a:ln w="9525">
                <a:solidFill>
                  <a:prstClr val="white"/>
                </a:solidFill>
                <a:prstDash val="solid"/>
              </a:ln>
              <a:solidFill>
                <a:prstClr val="black"/>
              </a:solidFill>
              <a:effectLst>
                <a:outerShdw blurRad="12700" dist="38100" dir="2700000" algn="tl" rotWithShape="0">
                  <a:prstClr val="white">
                    <a:lumMod val="50000"/>
                  </a:prstClr>
                </a:outerShdw>
              </a:effectLst>
              <a:latin typeface="Tw Cen MT" panose="020B0602020104020603"/>
            </a:endParaRPr>
          </a:p>
        </p:txBody>
      </p:sp>
    </p:spTree>
    <p:extLst>
      <p:ext uri="{BB962C8B-B14F-4D97-AF65-F5344CB8AC3E}">
        <p14:creationId xmlns:p14="http://schemas.microsoft.com/office/powerpoint/2010/main" val="4147926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качать фон “Лист из блокнота” для презентаций PowerPoint, бесплатно">
            <a:extLst>
              <a:ext uri="{FF2B5EF4-FFF2-40B4-BE49-F238E27FC236}">
                <a16:creationId xmlns:a16="http://schemas.microsoft.com/office/drawing/2014/main" id="{8558F5CA-1FE9-48DC-8584-842F841EC2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543" y="361398"/>
            <a:ext cx="4338465" cy="61352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>
            <a:hlinkClick r:id="rId4" action="ppaction://hlinksldjump"/>
          </p:cNvPr>
          <p:cNvSpPr/>
          <p:nvPr/>
        </p:nvSpPr>
        <p:spPr>
          <a:xfrm>
            <a:off x="1637238" y="2678336"/>
            <a:ext cx="2515422" cy="95410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Першого</a:t>
            </a:r>
            <a:r>
              <a:rPr lang="ru-RU" sz="2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ru-RU" sz="2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Недорадника</a:t>
            </a:r>
            <a:endParaRPr lang="ru-RU" sz="28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21373" y="4722722"/>
            <a:ext cx="2515422" cy="107721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2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Недо-попелюшку</a:t>
            </a:r>
            <a:endParaRPr lang="uk-UA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37238" y="3885195"/>
            <a:ext cx="2515422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2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мишей</a:t>
            </a:r>
            <a:endParaRPr lang="uk-UA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21620" y="810478"/>
            <a:ext cx="427944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latin typeface="Tw Cen MT" panose="020B0602020104020603"/>
              </a:rPr>
              <a:t>Найбільше </a:t>
            </a:r>
            <a:r>
              <a:rPr lang="uk-UA" sz="3600" b="1" dirty="0" err="1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latin typeface="Tw Cen MT" panose="020B0602020104020603"/>
              </a:rPr>
              <a:t>Недороль</a:t>
            </a:r>
            <a:r>
              <a:rPr lang="uk-UA" sz="36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latin typeface="Tw Cen MT" panose="020B0602020104020603"/>
              </a:rPr>
              <a:t> боявся…</a:t>
            </a:r>
            <a:endParaRPr lang="ru-RU" sz="3600" b="1" dirty="0">
              <a:ln w="9525">
                <a:solidFill>
                  <a:prstClr val="white"/>
                </a:solidFill>
                <a:prstDash val="solid"/>
              </a:ln>
              <a:solidFill>
                <a:prstClr val="black"/>
              </a:solidFill>
              <a:effectLst>
                <a:outerShdw blurRad="12700" dist="38100" dir="2700000" algn="tl" rotWithShape="0">
                  <a:prstClr val="white">
                    <a:lumMod val="50000"/>
                  </a:prstClr>
                </a:outerShdw>
              </a:effectLst>
              <a:latin typeface="Tw Cen MT" panose="020B0602020104020603"/>
            </a:endParaRPr>
          </a:p>
        </p:txBody>
      </p:sp>
    </p:spTree>
    <p:extLst>
      <p:ext uri="{BB962C8B-B14F-4D97-AF65-F5344CB8AC3E}">
        <p14:creationId xmlns:p14="http://schemas.microsoft.com/office/powerpoint/2010/main" val="1805010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качать фон “Лист из блокнота” для презентаций PowerPoint, бесплатно">
            <a:extLst>
              <a:ext uri="{FF2B5EF4-FFF2-40B4-BE49-F238E27FC236}">
                <a16:creationId xmlns:a16="http://schemas.microsoft.com/office/drawing/2014/main" id="{C61D4BC9-E7F5-476D-8534-9D19D7DBC5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426" y="361398"/>
            <a:ext cx="4338464" cy="61352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>
            <a:hlinkClick r:id="rId4" action="ppaction://hlinksldjump"/>
          </p:cNvPr>
          <p:cNvSpPr/>
          <p:nvPr/>
        </p:nvSpPr>
        <p:spPr>
          <a:xfrm>
            <a:off x="1534080" y="5197780"/>
            <a:ext cx="2515422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голови</a:t>
            </a:r>
            <a:endParaRPr lang="ru-RU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34080" y="3990224"/>
            <a:ext cx="2515422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руки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534080" y="2782668"/>
            <a:ext cx="2515422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ноги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52070" y="375852"/>
            <a:ext cx="427944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latin typeface="Tw Cen MT" panose="020B0602020104020603"/>
              </a:rPr>
              <a:t>У Першого </a:t>
            </a:r>
            <a:r>
              <a:rPr lang="uk-UA" sz="3600" b="1" dirty="0" err="1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latin typeface="Tw Cen MT" panose="020B0602020104020603"/>
              </a:rPr>
              <a:t>Недорадника</a:t>
            </a:r>
            <a:r>
              <a:rPr lang="uk-UA" sz="36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latin typeface="Tw Cen MT" panose="020B0602020104020603"/>
              </a:rPr>
              <a:t> не було…</a:t>
            </a:r>
            <a:endParaRPr lang="ru-RU" sz="3600" b="1" dirty="0">
              <a:ln w="9525">
                <a:solidFill>
                  <a:prstClr val="white"/>
                </a:solidFill>
                <a:prstDash val="solid"/>
              </a:ln>
              <a:solidFill>
                <a:prstClr val="black"/>
              </a:solidFill>
              <a:effectLst>
                <a:outerShdw blurRad="12700" dist="38100" dir="2700000" algn="tl" rotWithShape="0">
                  <a:prstClr val="white">
                    <a:lumMod val="50000"/>
                  </a:prstClr>
                </a:outerShdw>
              </a:effectLst>
              <a:latin typeface="Tw Cen MT" panose="020B0602020104020603"/>
            </a:endParaRPr>
          </a:p>
        </p:txBody>
      </p:sp>
    </p:spTree>
    <p:extLst>
      <p:ext uri="{BB962C8B-B14F-4D97-AF65-F5344CB8AC3E}">
        <p14:creationId xmlns:p14="http://schemas.microsoft.com/office/powerpoint/2010/main" val="679949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качать фон “Лист из блокнота” для презентаций PowerPoint, бесплатно">
            <a:extLst>
              <a:ext uri="{FF2B5EF4-FFF2-40B4-BE49-F238E27FC236}">
                <a16:creationId xmlns:a16="http://schemas.microsoft.com/office/drawing/2014/main" id="{533896C1-6595-4BB7-8AA0-7D2787D3AC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544" y="361399"/>
            <a:ext cx="4338464" cy="61352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>
            <a:hlinkClick r:id="rId4" action="ppaction://hlinksldjump"/>
          </p:cNvPr>
          <p:cNvSpPr/>
          <p:nvPr/>
        </p:nvSpPr>
        <p:spPr>
          <a:xfrm>
            <a:off x="1666602" y="5101891"/>
            <a:ext cx="2515422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душі</a:t>
            </a:r>
            <a:endParaRPr lang="ru-RU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66602" y="3943344"/>
            <a:ext cx="2515422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друзів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666602" y="2784797"/>
            <a:ext cx="2515422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совісті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84592" y="836089"/>
            <a:ext cx="427944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latin typeface="Tw Cen MT" panose="020B0602020104020603"/>
              </a:rPr>
              <a:t>Чого не мав </a:t>
            </a:r>
            <a:r>
              <a:rPr lang="uk-UA" sz="3600" b="1" dirty="0" err="1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latin typeface="Tw Cen MT" panose="020B0602020104020603"/>
              </a:rPr>
              <a:t>Недочеревик</a:t>
            </a:r>
            <a:r>
              <a:rPr lang="uk-UA" sz="36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latin typeface="Tw Cen MT" panose="020B0602020104020603"/>
              </a:rPr>
              <a:t>?</a:t>
            </a:r>
            <a:endParaRPr lang="ru-RU" sz="3600" b="1" dirty="0">
              <a:ln w="9525">
                <a:solidFill>
                  <a:prstClr val="white"/>
                </a:solidFill>
                <a:prstDash val="solid"/>
              </a:ln>
              <a:solidFill>
                <a:prstClr val="black"/>
              </a:solidFill>
              <a:effectLst>
                <a:outerShdw blurRad="12700" dist="38100" dir="2700000" algn="tl" rotWithShape="0">
                  <a:prstClr val="white">
                    <a:lumMod val="50000"/>
                  </a:prstClr>
                </a:outerShdw>
              </a:effectLst>
              <a:latin typeface="Tw Cen MT" panose="020B0602020104020603"/>
            </a:endParaRPr>
          </a:p>
        </p:txBody>
      </p:sp>
    </p:spTree>
    <p:extLst>
      <p:ext uri="{BB962C8B-B14F-4D97-AF65-F5344CB8AC3E}">
        <p14:creationId xmlns:p14="http://schemas.microsoft.com/office/powerpoint/2010/main" val="3991996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качать фон “Лист из блокнота” для презентаций PowerPoint, бесплатно">
            <a:extLst>
              <a:ext uri="{FF2B5EF4-FFF2-40B4-BE49-F238E27FC236}">
                <a16:creationId xmlns:a16="http://schemas.microsoft.com/office/drawing/2014/main" id="{3A3AB6A9-3665-4FB2-9208-41A2D685FA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52762"/>
            <a:ext cx="4338463" cy="61352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>
            <a:hlinkClick r:id="rId4" action="ppaction://hlinksldjump"/>
          </p:cNvPr>
          <p:cNvSpPr/>
          <p:nvPr/>
        </p:nvSpPr>
        <p:spPr>
          <a:xfrm>
            <a:off x="1662125" y="3341710"/>
            <a:ext cx="2515422" cy="120032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без вікон і дверей</a:t>
            </a:r>
            <a:endParaRPr lang="ru-RU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67506" y="2540637"/>
            <a:ext cx="2515422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Без стін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616988" y="4696781"/>
            <a:ext cx="2515422" cy="156966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без телефону і стелі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977308" y="603641"/>
            <a:ext cx="389581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latin typeface="Tw Cen MT" panose="020B0602020104020603"/>
              </a:rPr>
              <a:t>У якому будиночку жив </a:t>
            </a:r>
          </a:p>
          <a:p>
            <a:pPr algn="ctr"/>
            <a:r>
              <a:rPr lang="uk-UA" sz="3600" b="1" dirty="0" err="1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latin typeface="Tw Cen MT" panose="020B0602020104020603"/>
              </a:rPr>
              <a:t>Недочеревик</a:t>
            </a:r>
            <a:r>
              <a:rPr lang="uk-UA" sz="36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latin typeface="Tw Cen MT" panose="020B0602020104020603"/>
              </a:rPr>
              <a:t>?</a:t>
            </a:r>
            <a:endParaRPr lang="ru-RU" sz="3600" b="1" dirty="0">
              <a:ln w="9525">
                <a:solidFill>
                  <a:prstClr val="white"/>
                </a:solidFill>
                <a:prstDash val="solid"/>
              </a:ln>
              <a:solidFill>
                <a:prstClr val="black"/>
              </a:solidFill>
              <a:effectLst>
                <a:outerShdw blurRad="12700" dist="38100" dir="2700000" algn="tl" rotWithShape="0">
                  <a:prstClr val="white">
                    <a:lumMod val="50000"/>
                  </a:prstClr>
                </a:outerShdw>
              </a:effectLst>
              <a:latin typeface="Tw Cen MT" panose="020B0602020104020603"/>
            </a:endParaRPr>
          </a:p>
        </p:txBody>
      </p:sp>
    </p:spTree>
    <p:extLst>
      <p:ext uri="{BB962C8B-B14F-4D97-AF65-F5344CB8AC3E}">
        <p14:creationId xmlns:p14="http://schemas.microsoft.com/office/powerpoint/2010/main" val="844753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качать фон “Лист из блокнота” для презентаций PowerPoint, бесплатно">
            <a:extLst>
              <a:ext uri="{FF2B5EF4-FFF2-40B4-BE49-F238E27FC236}">
                <a16:creationId xmlns:a16="http://schemas.microsoft.com/office/drawing/2014/main" id="{851EC9F7-0B2A-47CA-BBEE-A3A365CA63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772" y="439699"/>
            <a:ext cx="4338463" cy="613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>
            <a:hlinkClick r:id="rId4" action="ppaction://hlinksldjump"/>
          </p:cNvPr>
          <p:cNvSpPr/>
          <p:nvPr/>
        </p:nvSpPr>
        <p:spPr>
          <a:xfrm>
            <a:off x="1627602" y="3423598"/>
            <a:ext cx="2515422" cy="113877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4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Недо-попелюшка</a:t>
            </a:r>
            <a:endParaRPr lang="ru-RU" sz="3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27602" y="2633426"/>
            <a:ext cx="2515422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Недороль</a:t>
            </a:r>
            <a:endParaRPr lang="uk-UA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27602" y="4706212"/>
            <a:ext cx="2515422" cy="120032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Недо-штанько</a:t>
            </a:r>
            <a:endParaRPr lang="uk-UA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45592" y="679942"/>
            <a:ext cx="427944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latin typeface="Tw Cen MT" panose="020B0602020104020603"/>
              </a:rPr>
              <a:t>Хто допоміг Алі вибратися з підземелля?</a:t>
            </a:r>
            <a:endParaRPr lang="ru-RU" sz="3600" b="1" dirty="0">
              <a:ln w="9525">
                <a:solidFill>
                  <a:prstClr val="white"/>
                </a:solidFill>
                <a:prstDash val="solid"/>
              </a:ln>
              <a:solidFill>
                <a:prstClr val="black"/>
              </a:solidFill>
              <a:effectLst>
                <a:outerShdw blurRad="12700" dist="38100" dir="2700000" algn="tl" rotWithShape="0">
                  <a:prstClr val="white">
                    <a:lumMod val="50000"/>
                  </a:prstClr>
                </a:outerShdw>
              </a:effectLst>
              <a:latin typeface="Tw Cen MT" panose="020B0602020104020603"/>
            </a:endParaRPr>
          </a:p>
        </p:txBody>
      </p:sp>
    </p:spTree>
    <p:extLst>
      <p:ext uri="{BB962C8B-B14F-4D97-AF65-F5344CB8AC3E}">
        <p14:creationId xmlns:p14="http://schemas.microsoft.com/office/powerpoint/2010/main" val="2592819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качать фон “Лист из блокнота” для презентаций PowerPoint, бесплатно">
            <a:extLst>
              <a:ext uri="{FF2B5EF4-FFF2-40B4-BE49-F238E27FC236}">
                <a16:creationId xmlns:a16="http://schemas.microsoft.com/office/drawing/2014/main" id="{4B5A4A0A-A0AC-4058-93C8-243EE3021D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6922" y="505961"/>
            <a:ext cx="4338462" cy="613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>
            <a:hlinkClick r:id="rId4" action="ppaction://hlinksldjump"/>
          </p:cNvPr>
          <p:cNvSpPr/>
          <p:nvPr/>
        </p:nvSpPr>
        <p:spPr>
          <a:xfrm>
            <a:off x="1505029" y="4411953"/>
            <a:ext cx="2515422" cy="120032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Недо</a:t>
            </a:r>
            <a:r>
              <a:rPr lang="uk-UA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-бороди</a:t>
            </a:r>
            <a:endParaRPr lang="ru-RU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05029" y="2263624"/>
            <a:ext cx="2515422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Недожденя</a:t>
            </a:r>
            <a:endParaRPr lang="uk-UA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05029" y="3250395"/>
            <a:ext cx="2515422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Недовуса</a:t>
            </a:r>
            <a:endParaRPr lang="uk-UA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52448" y="796295"/>
            <a:ext cx="427944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latin typeface="Tw Cen MT" panose="020B0602020104020603"/>
              </a:rPr>
              <a:t>Хвилинна стрілка була у …</a:t>
            </a:r>
            <a:endParaRPr lang="ru-RU" sz="3600" b="1" dirty="0">
              <a:ln w="9525">
                <a:solidFill>
                  <a:prstClr val="white"/>
                </a:solidFill>
                <a:prstDash val="solid"/>
              </a:ln>
              <a:solidFill>
                <a:prstClr val="black"/>
              </a:solidFill>
              <a:effectLst>
                <a:outerShdw blurRad="12700" dist="38100" dir="2700000" algn="tl" rotWithShape="0">
                  <a:prstClr val="white">
                    <a:lumMod val="50000"/>
                  </a:prstClr>
                </a:outerShdw>
              </a:effectLst>
              <a:latin typeface="Tw Cen MT" panose="020B0602020104020603"/>
            </a:endParaRPr>
          </a:p>
        </p:txBody>
      </p:sp>
    </p:spTree>
    <p:extLst>
      <p:ext uri="{BB962C8B-B14F-4D97-AF65-F5344CB8AC3E}">
        <p14:creationId xmlns:p14="http://schemas.microsoft.com/office/powerpoint/2010/main" val="210206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качать фон “Лист из блокнота” для презентаций PowerPoint, бесплатно">
            <a:extLst>
              <a:ext uri="{FF2B5EF4-FFF2-40B4-BE49-F238E27FC236}">
                <a16:creationId xmlns:a16="http://schemas.microsoft.com/office/drawing/2014/main" id="{FF52DE76-368D-4BE2-87A6-7A9FEE0FA3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61400"/>
            <a:ext cx="4338462" cy="61351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>
            <a:hlinkClick r:id="rId4" action="ppaction://hlinksldjump"/>
          </p:cNvPr>
          <p:cNvSpPr/>
          <p:nvPr/>
        </p:nvSpPr>
        <p:spPr>
          <a:xfrm>
            <a:off x="1560962" y="4061761"/>
            <a:ext cx="2515422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зник</a:t>
            </a:r>
            <a:endParaRPr lang="ru-RU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60962" y="2678205"/>
            <a:ext cx="2515422" cy="120032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став королем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560962" y="4891319"/>
            <a:ext cx="2515422" cy="120032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подобрі-шав</a:t>
            </a:r>
            <a:endParaRPr lang="uk-UA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78952" y="599963"/>
            <a:ext cx="427944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latin typeface="Tw Cen MT" panose="020B0602020104020603"/>
              </a:rPr>
              <a:t>Що сталося з Першим </a:t>
            </a:r>
            <a:r>
              <a:rPr lang="uk-UA" sz="3600" b="1" dirty="0" err="1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latin typeface="Tw Cen MT" panose="020B0602020104020603"/>
              </a:rPr>
              <a:t>Недорадником</a:t>
            </a:r>
            <a:r>
              <a:rPr lang="uk-UA" sz="36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latin typeface="Tw Cen MT" panose="020B0602020104020603"/>
              </a:rPr>
              <a:t>?</a:t>
            </a:r>
            <a:endParaRPr lang="ru-RU" sz="3600" b="1" dirty="0">
              <a:ln w="9525">
                <a:solidFill>
                  <a:prstClr val="white"/>
                </a:solidFill>
                <a:prstDash val="solid"/>
              </a:ln>
              <a:solidFill>
                <a:prstClr val="black"/>
              </a:solidFill>
              <a:effectLst>
                <a:outerShdw blurRad="12700" dist="38100" dir="2700000" algn="tl" rotWithShape="0">
                  <a:prstClr val="white">
                    <a:lumMod val="50000"/>
                  </a:prstClr>
                </a:outerShdw>
              </a:effectLst>
              <a:latin typeface="Tw Cen MT" panose="020B0602020104020603"/>
            </a:endParaRPr>
          </a:p>
        </p:txBody>
      </p:sp>
    </p:spTree>
    <p:extLst>
      <p:ext uri="{BB962C8B-B14F-4D97-AF65-F5344CB8AC3E}">
        <p14:creationId xmlns:p14="http://schemas.microsoft.com/office/powerpoint/2010/main" val="1397003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качать фон “Лист из блокнота” для презентаций PowerPoint, бесплатно">
            <a:extLst>
              <a:ext uri="{FF2B5EF4-FFF2-40B4-BE49-F238E27FC236}">
                <a16:creationId xmlns:a16="http://schemas.microsoft.com/office/drawing/2014/main" id="{FCBA8B30-EFA2-42E7-857B-58B18C369A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61400"/>
            <a:ext cx="4338461" cy="61351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>
            <a:hlinkClick r:id="rId4" action="ppaction://hlinksldjump"/>
          </p:cNvPr>
          <p:cNvSpPr/>
          <p:nvPr/>
        </p:nvSpPr>
        <p:spPr>
          <a:xfrm>
            <a:off x="1450665" y="3521493"/>
            <a:ext cx="2515422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епілог</a:t>
            </a:r>
            <a:endParaRPr lang="ru-RU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50665" y="4456973"/>
            <a:ext cx="2515422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пролог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450665" y="5422360"/>
            <a:ext cx="2515422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епіграф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05457" y="570315"/>
            <a:ext cx="4279442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w Cen MT" panose="020B0602020104020603"/>
              </a:rPr>
              <a:t>Як називається заключна частина твору, у якій розповідається про долю головних персонажів уже</a:t>
            </a:r>
          </a:p>
          <a:p>
            <a:pPr algn="ctr"/>
            <a:r>
              <a:rPr lang="uk-UA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w Cen MT" panose="020B0602020104020603"/>
              </a:rPr>
              <a:t> після того, як основні проблеми, конфлікти, протиріччя розв’язані?</a:t>
            </a:r>
          </a:p>
        </p:txBody>
      </p:sp>
    </p:spTree>
    <p:extLst>
      <p:ext uri="{BB962C8B-B14F-4D97-AF65-F5344CB8AC3E}">
        <p14:creationId xmlns:p14="http://schemas.microsoft.com/office/powerpoint/2010/main" val="4097882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качать фон “Лист из блокнота” для презентаций PowerPoint, бесплатно">
            <a:extLst>
              <a:ext uri="{FF2B5EF4-FFF2-40B4-BE49-F238E27FC236}">
                <a16:creationId xmlns:a16="http://schemas.microsoft.com/office/drawing/2014/main" id="{BC965204-34AE-48E3-9A7D-C64838BC88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61396"/>
            <a:ext cx="4338467" cy="61352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829524" y="848017"/>
            <a:ext cx="391475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0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latin typeface="Tw Cen MT" panose="020B0602020104020603"/>
              </a:rPr>
              <a:t>Скільки справ не завершила Аля?</a:t>
            </a:r>
            <a:endParaRPr lang="ru-RU" sz="4000" b="1" dirty="0">
              <a:ln w="9525">
                <a:solidFill>
                  <a:prstClr val="white"/>
                </a:solidFill>
                <a:prstDash val="solid"/>
              </a:ln>
              <a:solidFill>
                <a:prstClr val="black"/>
              </a:solidFill>
              <a:effectLst>
                <a:outerShdw blurRad="12700" dist="38100" dir="2700000" algn="tl" rotWithShape="0">
                  <a:prstClr val="white">
                    <a:lumMod val="50000"/>
                  </a:prstClr>
                </a:outerShdw>
              </a:effectLst>
              <a:latin typeface="Tw Cen MT" panose="020B0602020104020603"/>
            </a:endParaRPr>
          </a:p>
        </p:txBody>
      </p:sp>
      <p:sp>
        <p:nvSpPr>
          <p:cNvPr id="2" name="Прямоугольник 1">
            <a:hlinkClick r:id="rId5" action="ppaction://hlinksldjump"/>
          </p:cNvPr>
          <p:cNvSpPr/>
          <p:nvPr/>
        </p:nvSpPr>
        <p:spPr>
          <a:xfrm>
            <a:off x="1443051" y="2787009"/>
            <a:ext cx="2515422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сто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443051" y="3802671"/>
            <a:ext cx="2515422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п’ятдесят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443051" y="4818333"/>
            <a:ext cx="2515422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двадцять</a:t>
            </a:r>
          </a:p>
        </p:txBody>
      </p:sp>
    </p:spTree>
    <p:extLst>
      <p:ext uri="{BB962C8B-B14F-4D97-AF65-F5344CB8AC3E}">
        <p14:creationId xmlns:p14="http://schemas.microsoft.com/office/powerpoint/2010/main" val="1194228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16924" y="2896780"/>
            <a:ext cx="5798276" cy="124414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uk-UA" sz="8800" b="1" dirty="0">
                <a:ln w="22225">
                  <a:solidFill>
                    <a:schemeClr val="accent2"/>
                  </a:solidFill>
                  <a:prstDash val="solid"/>
                </a:ln>
              </a:rPr>
              <a:t>Молодці</a:t>
            </a:r>
            <a:r>
              <a:rPr lang="uk-UA" sz="8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!</a:t>
            </a:r>
            <a:endParaRPr lang="ru-RU" sz="8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0488" name="Picture 8" descr="Стали відома символічна збірна та кращий гравець 6 туру чемпіонату  Черкащини з футзалу в ЕКСТРА-ЛІЗІ | Черкаський Спорт">
            <a:extLst>
              <a:ext uri="{FF2B5EF4-FFF2-40B4-BE49-F238E27FC236}">
                <a16:creationId xmlns:a16="http://schemas.microsoft.com/office/drawing/2014/main" id="{B86382BC-8CAF-4F22-AA7E-61D32733D9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9515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качать фон “Лист из блокнота” для презентаций PowerPoint, бесплатно">
            <a:extLst>
              <a:ext uri="{FF2B5EF4-FFF2-40B4-BE49-F238E27FC236}">
                <a16:creationId xmlns:a16="http://schemas.microsoft.com/office/drawing/2014/main" id="{A49C6CBF-FA59-4F74-BCAE-118068E0A5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256" y="449671"/>
            <a:ext cx="4338467" cy="61352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934616" y="689563"/>
            <a:ext cx="4297861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0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latin typeface="Tw Cen MT" panose="020B0602020104020603"/>
              </a:rPr>
              <a:t>Що дивного було зі ставком, біля якого сиділа Аля?</a:t>
            </a:r>
            <a:endParaRPr lang="ru-RU" sz="4000" b="1" dirty="0">
              <a:ln w="9525">
                <a:solidFill>
                  <a:prstClr val="white"/>
                </a:solidFill>
                <a:prstDash val="solid"/>
              </a:ln>
              <a:solidFill>
                <a:prstClr val="black"/>
              </a:solidFill>
              <a:effectLst>
                <a:outerShdw blurRad="12700" dist="38100" dir="2700000" algn="tl" rotWithShape="0">
                  <a:prstClr val="white">
                    <a:lumMod val="50000"/>
                  </a:prstClr>
                </a:outerShdw>
              </a:effectLst>
              <a:latin typeface="Tw Cen MT" panose="020B0602020104020603"/>
            </a:endParaRPr>
          </a:p>
        </p:txBody>
      </p:sp>
      <p:sp>
        <p:nvSpPr>
          <p:cNvPr id="2" name="Прямоугольник 1">
            <a:hlinkClick r:id="rId4" action="ppaction://hlinksldjump"/>
          </p:cNvPr>
          <p:cNvSpPr/>
          <p:nvPr/>
        </p:nvSpPr>
        <p:spPr>
          <a:xfrm>
            <a:off x="1521725" y="5690326"/>
            <a:ext cx="2515422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води не </a:t>
            </a:r>
            <a:r>
              <a:rPr lang="ru-RU" sz="24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було</a:t>
            </a:r>
            <a:r>
              <a:rPr lang="ru-RU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uk-UA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зовсім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521725" y="2882016"/>
            <a:ext cx="2515422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вода у ньому була рожева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521725" y="3933671"/>
            <a:ext cx="2515422" cy="156966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ставок був наповнений рівно до половини</a:t>
            </a:r>
          </a:p>
        </p:txBody>
      </p:sp>
    </p:spTree>
    <p:extLst>
      <p:ext uri="{BB962C8B-B14F-4D97-AF65-F5344CB8AC3E}">
        <p14:creationId xmlns:p14="http://schemas.microsoft.com/office/powerpoint/2010/main" val="3491427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качать фон “Лист из блокнота” для презентаций PowerPoint, бесплатно">
            <a:extLst>
              <a:ext uri="{FF2B5EF4-FFF2-40B4-BE49-F238E27FC236}">
                <a16:creationId xmlns:a16="http://schemas.microsoft.com/office/drawing/2014/main" id="{234B4BEC-A67F-4729-9FEB-1073C58D60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8296" y="0"/>
            <a:ext cx="94222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640" y="384763"/>
            <a:ext cx="4338467" cy="61352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733221" y="694957"/>
            <a:ext cx="4297861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w Cen MT" panose="020B0602020104020603"/>
              </a:rPr>
              <a:t>Чий це опис: «</a:t>
            </a:r>
            <a:r>
              <a:rPr lang="uk-UA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Капелюшок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 </a:t>
            </a:r>
            <a:r>
              <a:rPr lang="uk-UA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сидів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 </a:t>
            </a:r>
            <a:r>
              <a:rPr lang="uk-UA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набік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, криво, </a:t>
            </a:r>
            <a:r>
              <a:rPr lang="uk-UA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бо лівого вуха на голові не було. Одне 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око </a:t>
            </a:r>
            <a:r>
              <a:rPr lang="uk-UA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велике, 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друге — </a:t>
            </a:r>
            <a:r>
              <a:rPr lang="uk-UA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мале. Ніс набік, губи скривлені і навіть ямочка на підборідді не на своєму місці, а майже біля вуха» ?</a:t>
            </a:r>
            <a:endParaRPr lang="uk-UA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w Cen MT" panose="020B0602020104020603"/>
            </a:endParaRPr>
          </a:p>
        </p:txBody>
      </p:sp>
      <p:sp>
        <p:nvSpPr>
          <p:cNvPr id="2" name="Прямоугольник 1">
            <a:hlinkClick r:id="rId4" action="ppaction://hlinksldjump"/>
          </p:cNvPr>
          <p:cNvSpPr/>
          <p:nvPr/>
        </p:nvSpPr>
        <p:spPr>
          <a:xfrm>
            <a:off x="1539611" y="4877131"/>
            <a:ext cx="2515422" cy="61555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4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Недоладька</a:t>
            </a:r>
            <a:endParaRPr lang="ru-RU" sz="3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39611" y="3772472"/>
            <a:ext cx="2515422" cy="95410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2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Першого </a:t>
            </a:r>
            <a:r>
              <a:rPr lang="uk-UA" sz="2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Недорадника</a:t>
            </a:r>
            <a:endParaRPr lang="uk-UA" sz="28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39611" y="5643236"/>
            <a:ext cx="2515422" cy="56938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1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Недоштанька</a:t>
            </a:r>
            <a:endParaRPr lang="uk-UA" sz="31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46312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качать фон “Лист из блокнота” для презентаций PowerPoint, бесплатно">
            <a:extLst>
              <a:ext uri="{FF2B5EF4-FFF2-40B4-BE49-F238E27FC236}">
                <a16:creationId xmlns:a16="http://schemas.microsoft.com/office/drawing/2014/main" id="{E5130358-2D32-460D-8B2B-C6DF60B993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4378" y="407228"/>
            <a:ext cx="4338467" cy="61352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>
            <a:hlinkClick r:id="rId4" action="ppaction://hlinksldjump"/>
          </p:cNvPr>
          <p:cNvSpPr/>
          <p:nvPr/>
        </p:nvSpPr>
        <p:spPr>
          <a:xfrm>
            <a:off x="1631670" y="5526772"/>
            <a:ext cx="2515422" cy="101566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карлик </a:t>
            </a:r>
            <a:r>
              <a:rPr lang="ru-RU" sz="30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Недочеревик</a:t>
            </a:r>
            <a:endParaRPr lang="ru-RU" sz="3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31670" y="4357924"/>
            <a:ext cx="2515422" cy="95410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2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Перший </a:t>
            </a:r>
            <a:r>
              <a:rPr lang="uk-UA" sz="2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Недорадник</a:t>
            </a:r>
            <a:endParaRPr lang="uk-UA" sz="28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31670" y="3589185"/>
            <a:ext cx="2515422" cy="55399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0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Недоштанько</a:t>
            </a:r>
            <a:endParaRPr lang="uk-UA" sz="3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32004" y="706517"/>
            <a:ext cx="3914754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0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latin typeface="Tw Cen MT" panose="020B0602020104020603"/>
              </a:rPr>
              <a:t>Хто забирав недороблені справи у країну </a:t>
            </a:r>
            <a:r>
              <a:rPr lang="uk-UA" sz="4000" b="1" dirty="0" err="1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latin typeface="Tw Cen MT" panose="020B0602020104020603"/>
              </a:rPr>
              <a:t>Недоладію</a:t>
            </a:r>
            <a:r>
              <a:rPr lang="uk-UA" sz="40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latin typeface="Tw Cen MT" panose="020B0602020104020603"/>
              </a:rPr>
              <a:t>?</a:t>
            </a:r>
            <a:endParaRPr lang="ru-RU" sz="4000" b="1" dirty="0">
              <a:ln w="9525">
                <a:solidFill>
                  <a:prstClr val="white"/>
                </a:solidFill>
                <a:prstDash val="solid"/>
              </a:ln>
              <a:solidFill>
                <a:prstClr val="black"/>
              </a:solidFill>
              <a:effectLst>
                <a:outerShdw blurRad="12700" dist="38100" dir="2700000" algn="tl" rotWithShape="0">
                  <a:prstClr val="white">
                    <a:lumMod val="50000"/>
                  </a:prstClr>
                </a:outerShdw>
              </a:effectLst>
              <a:latin typeface="Tw Cen MT" panose="020B0602020104020603"/>
            </a:endParaRPr>
          </a:p>
        </p:txBody>
      </p:sp>
    </p:spTree>
    <p:extLst>
      <p:ext uri="{BB962C8B-B14F-4D97-AF65-F5344CB8AC3E}">
        <p14:creationId xmlns:p14="http://schemas.microsoft.com/office/powerpoint/2010/main" val="2843133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качать фон “Лист из блокнота” для презентаций PowerPoint, бесплатно">
            <a:extLst>
              <a:ext uri="{FF2B5EF4-FFF2-40B4-BE49-F238E27FC236}">
                <a16:creationId xmlns:a16="http://schemas.microsoft.com/office/drawing/2014/main" id="{B6D37189-676D-49F4-8F1B-C99E2757C9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4379" y="361397"/>
            <a:ext cx="4338467" cy="6135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>
            <a:hlinkClick r:id="rId4" action="ppaction://hlinksldjump"/>
          </p:cNvPr>
          <p:cNvSpPr/>
          <p:nvPr/>
        </p:nvSpPr>
        <p:spPr>
          <a:xfrm>
            <a:off x="1545481" y="2629141"/>
            <a:ext cx="2515422" cy="101566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0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Недороль</a:t>
            </a:r>
            <a:r>
              <a:rPr lang="ru-RU" sz="3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ru-RU" sz="30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Десятий</a:t>
            </a:r>
            <a:endParaRPr lang="ru-RU" sz="3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45481" y="4873525"/>
            <a:ext cx="2515422" cy="95410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2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Перший </a:t>
            </a:r>
            <a:r>
              <a:rPr lang="uk-UA" sz="2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Недорадник</a:t>
            </a:r>
            <a:endParaRPr lang="uk-UA" sz="28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45481" y="3751333"/>
            <a:ext cx="2515422" cy="101566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Карлик </a:t>
            </a:r>
            <a:r>
              <a:rPr lang="uk-UA" sz="30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Недочеревик</a:t>
            </a:r>
            <a:endParaRPr lang="uk-UA" sz="3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32004" y="1030368"/>
            <a:ext cx="391475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000" b="1" dirty="0" err="1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latin typeface="Tw Cen MT" panose="020B0602020104020603"/>
              </a:rPr>
              <a:t>Недоладією</a:t>
            </a:r>
            <a:r>
              <a:rPr lang="uk-UA" sz="40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latin typeface="Tw Cen MT" panose="020B0602020104020603"/>
              </a:rPr>
              <a:t> правив…</a:t>
            </a:r>
            <a:endParaRPr lang="ru-RU" sz="4000" b="1" dirty="0">
              <a:ln w="9525">
                <a:solidFill>
                  <a:prstClr val="white"/>
                </a:solidFill>
                <a:prstDash val="solid"/>
              </a:ln>
              <a:solidFill>
                <a:prstClr val="black"/>
              </a:solidFill>
              <a:effectLst>
                <a:outerShdw blurRad="12700" dist="38100" dir="2700000" algn="tl" rotWithShape="0">
                  <a:prstClr val="white">
                    <a:lumMod val="50000"/>
                  </a:prstClr>
                </a:outerShdw>
              </a:effectLst>
              <a:latin typeface="Tw Cen MT" panose="020B0602020104020603"/>
            </a:endParaRPr>
          </a:p>
        </p:txBody>
      </p:sp>
    </p:spTree>
    <p:extLst>
      <p:ext uri="{BB962C8B-B14F-4D97-AF65-F5344CB8AC3E}">
        <p14:creationId xmlns:p14="http://schemas.microsoft.com/office/powerpoint/2010/main" val="3124344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качать фон “Лист из блокнота” для презентаций PowerPoint, бесплатно">
            <a:extLst>
              <a:ext uri="{FF2B5EF4-FFF2-40B4-BE49-F238E27FC236}">
                <a16:creationId xmlns:a16="http://schemas.microsoft.com/office/drawing/2014/main" id="{4DEF8715-6CD2-44DC-BDD1-941B4EA591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744" y="361397"/>
            <a:ext cx="4338466" cy="6135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>
            <a:hlinkClick r:id="rId4" action="ppaction://hlinksldjump"/>
          </p:cNvPr>
          <p:cNvSpPr/>
          <p:nvPr/>
        </p:nvSpPr>
        <p:spPr>
          <a:xfrm>
            <a:off x="1489663" y="3176969"/>
            <a:ext cx="2515422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Недоград</a:t>
            </a:r>
            <a:endParaRPr lang="ru-RU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74053" y="4916865"/>
            <a:ext cx="2515422" cy="120032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Недостоль</a:t>
            </a:r>
            <a:r>
              <a:rPr lang="uk-UA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-град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489663" y="4046917"/>
            <a:ext cx="2515422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Недомісто</a:t>
            </a:r>
            <a:endParaRPr lang="uk-UA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00784" y="1078310"/>
            <a:ext cx="391475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0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latin typeface="Tw Cen MT" panose="020B0602020104020603"/>
              </a:rPr>
              <a:t>Назвіть столицю </a:t>
            </a:r>
            <a:r>
              <a:rPr lang="uk-UA" sz="4000" b="1" dirty="0" err="1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latin typeface="Tw Cen MT" panose="020B0602020104020603"/>
              </a:rPr>
              <a:t>Недоладії</a:t>
            </a:r>
            <a:endParaRPr lang="ru-RU" sz="4000" b="1" dirty="0">
              <a:ln w="9525">
                <a:solidFill>
                  <a:prstClr val="white"/>
                </a:solidFill>
                <a:prstDash val="solid"/>
              </a:ln>
              <a:solidFill>
                <a:prstClr val="black"/>
              </a:solidFill>
              <a:effectLst>
                <a:outerShdw blurRad="12700" dist="38100" dir="2700000" algn="tl" rotWithShape="0">
                  <a:prstClr val="white">
                    <a:lumMod val="50000"/>
                  </a:prstClr>
                </a:outerShdw>
              </a:effectLst>
              <a:latin typeface="Tw Cen MT" panose="020B0602020104020603"/>
            </a:endParaRPr>
          </a:p>
        </p:txBody>
      </p:sp>
    </p:spTree>
    <p:extLst>
      <p:ext uri="{BB962C8B-B14F-4D97-AF65-F5344CB8AC3E}">
        <p14:creationId xmlns:p14="http://schemas.microsoft.com/office/powerpoint/2010/main" val="3280407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качать фон “Лист из блокнота” для презентаций PowerPoint, бесплатно">
            <a:extLst>
              <a:ext uri="{FF2B5EF4-FFF2-40B4-BE49-F238E27FC236}">
                <a16:creationId xmlns:a16="http://schemas.microsoft.com/office/drawing/2014/main" id="{8E06E387-A708-4C64-9083-6143479FB1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4416" y="467414"/>
            <a:ext cx="4338466" cy="6135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>
            <a:hlinkClick r:id="rId4" action="ppaction://hlinksldjump"/>
          </p:cNvPr>
          <p:cNvSpPr/>
          <p:nvPr/>
        </p:nvSpPr>
        <p:spPr>
          <a:xfrm>
            <a:off x="1484411" y="3934130"/>
            <a:ext cx="2515422" cy="95410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пришила </a:t>
            </a:r>
            <a:r>
              <a:rPr lang="ru-RU" sz="2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крильце</a:t>
            </a:r>
            <a:r>
              <a:rPr lang="ru-RU" sz="2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ru-RU" sz="2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бабці</a:t>
            </a:r>
            <a:endParaRPr lang="ru-RU" sz="28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84411" y="5120475"/>
            <a:ext cx="2515422" cy="138499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2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намалювала вухо </a:t>
            </a:r>
            <a:r>
              <a:rPr lang="uk-UA" sz="2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Недоладьку</a:t>
            </a:r>
            <a:endParaRPr lang="uk-UA" sz="28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84411" y="2881935"/>
            <a:ext cx="2515422" cy="95410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2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заплела другу косу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79827" y="229302"/>
            <a:ext cx="3914754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0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latin typeface="Tw Cen MT" panose="020B0602020104020603"/>
              </a:rPr>
              <a:t>Яку справу Аля вперше доробила до кінця?</a:t>
            </a:r>
            <a:endParaRPr lang="ru-RU" sz="4000" b="1" dirty="0">
              <a:ln w="9525">
                <a:solidFill>
                  <a:prstClr val="white"/>
                </a:solidFill>
                <a:prstDash val="solid"/>
              </a:ln>
              <a:solidFill>
                <a:prstClr val="black"/>
              </a:solidFill>
              <a:effectLst>
                <a:outerShdw blurRad="12700" dist="38100" dir="2700000" algn="tl" rotWithShape="0">
                  <a:prstClr val="white">
                    <a:lumMod val="50000"/>
                  </a:prstClr>
                </a:outerShdw>
              </a:effectLst>
              <a:latin typeface="Tw Cen MT" panose="020B0602020104020603"/>
            </a:endParaRPr>
          </a:p>
        </p:txBody>
      </p:sp>
    </p:spTree>
    <p:extLst>
      <p:ext uri="{BB962C8B-B14F-4D97-AF65-F5344CB8AC3E}">
        <p14:creationId xmlns:p14="http://schemas.microsoft.com/office/powerpoint/2010/main" val="3164133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качать фон “Лист из блокнота” для презентаций PowerPoint, бесплатно">
            <a:extLst>
              <a:ext uri="{FF2B5EF4-FFF2-40B4-BE49-F238E27FC236}">
                <a16:creationId xmlns:a16="http://schemas.microsoft.com/office/drawing/2014/main" id="{23DA5744-5593-4DEA-AACF-D6934DAE0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1304" y="0"/>
            <a:ext cx="94753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4416" y="361398"/>
            <a:ext cx="4338466" cy="61352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>
            <a:hlinkClick r:id="rId4" action="ppaction://hlinksldjump"/>
          </p:cNvPr>
          <p:cNvSpPr/>
          <p:nvPr/>
        </p:nvSpPr>
        <p:spPr>
          <a:xfrm>
            <a:off x="1586711" y="5215520"/>
            <a:ext cx="2515422" cy="95410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хвилинної</a:t>
            </a:r>
            <a:r>
              <a:rPr lang="ru-RU" sz="2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ru-RU" sz="2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стрілки</a:t>
            </a:r>
            <a:endParaRPr lang="ru-RU" sz="28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86711" y="4504698"/>
            <a:ext cx="2515422" cy="52322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2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місця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586711" y="3793876"/>
            <a:ext cx="2515422" cy="52322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2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циферблата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04701" y="500282"/>
            <a:ext cx="427944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latin typeface="Tw Cen MT" panose="020B0602020104020603"/>
              </a:rPr>
              <a:t>Чого не вистачало велетенському годиннику центральної вежі?</a:t>
            </a:r>
            <a:endParaRPr lang="ru-RU" sz="3600" b="1" dirty="0">
              <a:ln w="9525">
                <a:solidFill>
                  <a:prstClr val="white"/>
                </a:solidFill>
                <a:prstDash val="solid"/>
              </a:ln>
              <a:solidFill>
                <a:prstClr val="black"/>
              </a:solidFill>
              <a:effectLst>
                <a:outerShdw blurRad="12700" dist="38100" dir="2700000" algn="tl" rotWithShape="0">
                  <a:prstClr val="white">
                    <a:lumMod val="50000"/>
                  </a:prstClr>
                </a:outerShdw>
              </a:effectLst>
              <a:latin typeface="Tw Cen MT" panose="020B0602020104020603"/>
            </a:endParaRPr>
          </a:p>
        </p:txBody>
      </p:sp>
    </p:spTree>
    <p:extLst>
      <p:ext uri="{BB962C8B-B14F-4D97-AF65-F5344CB8AC3E}">
        <p14:creationId xmlns:p14="http://schemas.microsoft.com/office/powerpoint/2010/main" val="1626909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525</TotalTime>
  <Words>303</Words>
  <Application>Microsoft Office PowerPoint</Application>
  <PresentationFormat>Экран (4:3)</PresentationFormat>
  <Paragraphs>83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Calligraph</vt:lpstr>
      <vt:lpstr>Monotype Corsiva</vt:lpstr>
      <vt:lpstr>Tw Cen MT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pptforschool.ru</dc:creator>
  <cp:lastModifiedBy>MARINA</cp:lastModifiedBy>
  <cp:revision>50</cp:revision>
  <dcterms:created xsi:type="dcterms:W3CDTF">2018-05-17T08:31:01Z</dcterms:created>
  <dcterms:modified xsi:type="dcterms:W3CDTF">2021-02-03T17:27:58Z</dcterms:modified>
</cp:coreProperties>
</file>